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2E89-8EA5-4BF7-B92A-7903ABF9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FC553-A52E-48AB-93A0-71204729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502-767C-4189-B941-4EBBA3CD489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A2041-0C4C-42AC-BD1F-29042799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ACAF4-B34F-42E7-A735-159FB47C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8877-C318-4E96-9075-68FF7560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EAACF-4A29-4B02-AB09-9C133F49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F16A-3AB7-4741-AA04-0D267AD6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87E8A-D8EE-4CF4-AC6B-333AA1764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C502-767C-4189-B941-4EBBA3CD489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D124-E9B7-442F-93E3-D88D21B2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70E4-80FB-4B6E-9C73-7C371171F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8877-C318-4E96-9075-68FF7560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18CC1-1D51-432F-AEF6-5B6A44AF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Patient Care: Why Patients Are Not Taking Their Osteoporosis Medications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D102E-D43E-4E9D-8040-5F256674C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AFACE0-1A80-4425-977E-5F147952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Asymptomatic Vertebral Fractures Are Often Undiagnosed But Can Lead to Clinical Burden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E6679-C25A-48A2-BFAB-87F4E67C7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1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D2C8EF-2845-40E5-8088-A32A16D4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Hip Fracture Treatment Rates Post Hospitalization Have Been on a Steady Decline Since 2009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FD924-2320-4F9F-B819-210AEB5D15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6A4975-1F8D-49F2-BA11-492E8FFE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Only a Third of Patients at High Risk of Fracture Are Treated With Osteoporosis Medications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4B09F-5322-4A15-B432-0E76B81FB6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3F61E8-E16C-4CB5-998F-AC77B21C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Osteoporosis Management After Fracture </a:t>
            </a:r>
            <a:br>
              <a:rPr lang="en-US"/>
            </a:br>
            <a:r>
              <a:rPr lang="en-US"/>
              <a:t>Are Lower Than Management of Other Chronic Diseases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9A32C-E9B1-4CFE-B9B6-1E6C7DF26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D5F32C-9339-430F-90C3-8A81815F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Non-adherence to Osteoporosis Medications Is a Challenge in Osteoporosis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7B90C-54CE-4374-A792-329AC05B19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5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F71ABC-2F5A-456C-BB21-9B526B4B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Majority of Patients Do Not Fill Initial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Prescriptions for Osteoporosis Medications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87566-F07A-4009-A8AC-EC2EF7620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5E9E1-74C6-4F2D-B8B4-9C02CC6B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Only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Half of Women With Osteoporosis Persist in Taking Their Medication 12 Months After Initiation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051B9-2D99-42BC-A65A-FD28B1EA3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9772E-BA37-4711-98CD-E8800A63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Patient Decision-Making Regarding Osteoporosis Management Is Influenced by Several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0E2DF-B86E-4BC5-9A17-98D7DDE185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6E8C80-825B-4B4F-9BF6-1322AE30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Make Decisions to Take a Medication Based on Their Perception of Risk vs Benefit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5A058-D167-4F85-8DA8-C5C9D71E2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25BC3-85AE-4760-8BA0-B10C90C3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Optimism Bias on Risk Perception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7BD9B-FBF0-4958-B0F9-49E5C83E6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B015E2-DA47-4BBA-A4A8-E51B040A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099F3-BF72-4361-8F2D-E18E11BC3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BBB37-0C90-439A-A8E1-77D477D8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80% of High–Risk Patients Perceive Their Fracture Risk to Be Low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E7EA4-C14E-4E74-A681-0F1BCCF42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2A3FF3-F271-4242-80B1-C407275E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</a:t>
            </a:r>
            <a:r>
              <a:rPr lang="en-US">
                <a:solidFill>
                  <a:schemeClr val="tx1"/>
                </a:solidFill>
              </a:rPr>
              <a:t>Emotions</a:t>
            </a:r>
            <a:r>
              <a:rPr lang="en-US"/>
              <a:t> on Risk Perception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4226D-1CD9-4C21-855A-803D2221A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2CBD3D-EB9A-42F8-9889-866247DA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Social and Other Factors on Risk Perception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81E17-4D48-47F9-9354-50469F09D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41945-DEA2-4FDA-AD4A-C3F9AD1C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Patients Do Not Recognize Osteoporosis as an Underlying Cause of Fracture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128C2-6C28-4F85-81FF-C18E7239E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0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59107E-B620-49A9-99D2-931950D6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Strategies for Healthcare Professionals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A0DE9-3A7A-472A-90EA-B748746E0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8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A16AE4-76BC-4B3F-920D-D9AF53DA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Ask Key Questions That Identify Patients at Risk for Osteoporosis and Fracture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E14C7-293B-4184-9145-E15E8AB60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2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EC093-A2F6-47B8-BA6D-7C597E5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 for Signs That Identify Patients at Risk for Osteoporosis and Falling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C7F59-3946-4D28-AF23-A05BE3A18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0A789-7B90-410A-BF8A-2A1845AA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 that BMD Alone Does Not Explain All Risk </a:t>
            </a:r>
            <a:br>
              <a:rPr lang="en-US"/>
            </a:br>
            <a:r>
              <a:rPr lang="en-US"/>
              <a:t>of Fracture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8511A-D595-4783-9FDC-8BF6C94DE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5FD23-C9E5-4CA7-A9C8-97B7B08B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Utilize Appropriate Tools to Help Assess Fracture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EF24E-0935-4927-B421-DA84CF832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1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E514F-33AD-440C-B930-0080E923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Keep Top of Mind the Ultimate Goal of Preventing </a:t>
            </a:r>
            <a:br>
              <a:rPr lang="en-US"/>
            </a:br>
            <a:r>
              <a:rPr lang="en-US"/>
              <a:t>Subsequent Fractures (a “Fracture Cascade”)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CA1F8-6F08-4E74-974C-E1D7AED59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A9BFCA-4006-4875-8D0A-4C06F123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Burden of Osteoporosis and Fracture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D1F9F-FB99-437D-80E4-35CA2BAF8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66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BD962-B769-486B-A5BC-CCC8F9F2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100"/>
            </a:br>
            <a:r>
              <a:rPr lang="en-US" sz="3100"/>
              <a:t>Communicate That Osteoporosis Is a Chronic, Progressive Disease Requiring Long-Term Management</a:t>
            </a:r>
            <a:r>
              <a:rPr lang="en-US" sz="3100" baseline="30000"/>
              <a:t>1,2</a:t>
            </a:r>
            <a:endParaRPr lang="en-GB" sz="31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168EE-D6B1-4EE2-9B31-70E97DEA4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7E25BD-169E-4A98-B315-5CA0EE21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Your Patients in an Osteoporosis Management Dialogue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EEA6B-8EC5-4586-A839-0E960F3860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0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B5AFEC-BBBE-457D-A823-C2A21DDA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in Mind the Multiple Factors That Can Reduce Patients’ Adherence to Osteoporosis Treatment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46984-55D7-4EEB-828E-B0EB1BBEA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7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AC3D6-8D5F-4C48-BF06-14B19335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Physician–Patient Dialogue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E353A-62F8-4C4F-9AD6-9E89A0DBB1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5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4B3BBC-EAE8-4649-9512-4F3A1530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7FC4C-E0E9-43A3-BBF3-C51538B8F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4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6E78D-8830-43BB-A58D-FB0FB702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Osteoporotic Fractures Are Common and Their Prevalence Is Expected to Rise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CE469-65CD-4EF5-B81F-2470A4C3C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0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CDFB9-9E66-4E1D-8D6E-182929F8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Fractures Pose a Significant Burden for PMO Patients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79F09-7897-4F0C-809E-180CB967A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6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4F3255-46C1-488E-A1B7-7A0B81B7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Likelihood of Subsequent Vertebral Fracture Rises With Each Prior Vertebral Fracture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9718A-BB34-4C8A-99CC-C43CCF218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96E6D-8F3F-4BDB-AAE6-2CC0F05A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/>
              <a:t>Fracture Risk Is the Highest Within 1 to 2 Years After the </a:t>
            </a:r>
            <a:br>
              <a:rPr lang="en-US" spc="-20"/>
            </a:br>
            <a:r>
              <a:rPr lang="en-US" spc="-20"/>
              <a:t>Initial Fracture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DAFA0-2C7F-45AB-9BDF-CFAB06861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63F0C5-510E-49E4-8D05-6BFC8162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Undertreatment and Underdiagnosis of </a:t>
            </a:r>
            <a:br>
              <a:rPr lang="en-US"/>
            </a:br>
            <a:r>
              <a:rPr lang="en-US"/>
              <a:t>Osteoporosis Is Producing a Crisis in Patient Care</a:t>
            </a:r>
            <a:r>
              <a:rPr lang="en-US" baseline="30000"/>
              <a:t>1,2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959B1-29C1-4B2E-A210-F289A43FA5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23650B-02CF-435D-A7DB-3BEFD86F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Osteoporosis Is Underdiagnosed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DCCE4-AACE-4E1F-9E80-9C814F565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9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BAFFEE319E74AAB44729C7FD44D7C" ma:contentTypeVersion="12" ma:contentTypeDescription="Create a new document." ma:contentTypeScope="" ma:versionID="ea45f3fe6f91c16e598e14fd8d8f8765">
  <xsd:schema xmlns:xsd="http://www.w3.org/2001/XMLSchema" xmlns:xs="http://www.w3.org/2001/XMLSchema" xmlns:p="http://schemas.microsoft.com/office/2006/metadata/properties" xmlns:ns3="94fb1313-5eb1-45e6-89f0-d2ca20a85c5b" xmlns:ns4="a087a36d-bed0-42f6-92c2-edc39e1bc269" targetNamespace="http://schemas.microsoft.com/office/2006/metadata/properties" ma:root="true" ma:fieldsID="ee7b58ed3e1d68ebc4165e29b33b0df1" ns3:_="" ns4:_="">
    <xsd:import namespace="94fb1313-5eb1-45e6-89f0-d2ca20a85c5b"/>
    <xsd:import namespace="a087a36d-bed0-42f6-92c2-edc39e1bc2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b1313-5eb1-45e6-89f0-d2ca20a85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7a36d-bed0-42f6-92c2-edc39e1bc2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C0D9A9-39B0-42FA-99B6-E7070F7DB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fb1313-5eb1-45e6-89f0-d2ca20a85c5b"/>
    <ds:schemaRef ds:uri="a087a36d-bed0-42f6-92c2-edc39e1bc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3C0D60-E2BA-4943-B4D1-39F4C7583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75595-910F-48D1-B0F1-A32381AD9B7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087a36d-bed0-42f6-92c2-edc39e1bc269"/>
    <ds:schemaRef ds:uri="http://purl.org/dc/terms/"/>
    <ds:schemaRef ds:uri="http://schemas.openxmlformats.org/package/2006/metadata/core-properties"/>
    <ds:schemaRef ds:uri="94fb1313-5eb1-45e6-89f0-d2ca20a85c5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Optimizing Patient Care: Why Patients Are Not Taking Their Osteoporosis Medications</vt:lpstr>
      <vt:lpstr>Overview</vt:lpstr>
      <vt:lpstr>Burden of Osteoporosis and Fracture</vt:lpstr>
      <vt:lpstr>Osteoporotic Fractures Are Common and Their Prevalence Is Expected to Rise1</vt:lpstr>
      <vt:lpstr>Fractures Pose a Significant Burden for PMO Patients1</vt:lpstr>
      <vt:lpstr>The Likelihood of Subsequent Vertebral Fracture Rises With Each Prior Vertebral Fracture</vt:lpstr>
      <vt:lpstr>Fracture Risk Is the Highest Within 1 to 2 Years After the  Initial Fracture</vt:lpstr>
      <vt:lpstr>Undertreatment and Underdiagnosis of  Osteoporosis Is Producing a Crisis in Patient Care1,2</vt:lpstr>
      <vt:lpstr> Osteoporosis Is Underdiagnosed</vt:lpstr>
      <vt:lpstr>Asymptomatic Vertebral Fractures Are Often Undiagnosed But Can Lead to Clinical Burden</vt:lpstr>
      <vt:lpstr>Hip Fracture Treatment Rates Post Hospitalization Have Been on a Steady Decline Since 2009</vt:lpstr>
      <vt:lpstr>Only a Third of Patients at High Risk of Fracture Are Treated With Osteoporosis Medications</vt:lpstr>
      <vt:lpstr>Rates of Osteoporosis Management After Fracture  Are Lower Than Management of Other Chronic Diseases </vt:lpstr>
      <vt:lpstr>Non-adherence to Osteoporosis Medications Is a Challenge in Osteoporosis Care</vt:lpstr>
      <vt:lpstr>Majority of Patients Do Not Fill Initial Prescriptions for Osteoporosis Medications </vt:lpstr>
      <vt:lpstr>Only Half of Women With Osteoporosis Persist in Taking Their Medication 12 Months After Initiation </vt:lpstr>
      <vt:lpstr>Patient Decision-Making Regarding Osteoporosis Management Is Influenced by Several Factors</vt:lpstr>
      <vt:lpstr>Patients Make Decisions to Take a Medication Based on Their Perception of Risk vs Benefit</vt:lpstr>
      <vt:lpstr>Impact of Optimism Bias on Risk Perception</vt:lpstr>
      <vt:lpstr> 80% of High–Risk Patients Perceive Their Fracture Risk to Be Low</vt:lpstr>
      <vt:lpstr>Impact of Emotions on Risk Perception</vt:lpstr>
      <vt:lpstr>Impact of Social and Other Factors on Risk Perception</vt:lpstr>
      <vt:lpstr> Patients Do Not Recognize Osteoporosis as an Underlying Cause of Fracture </vt:lpstr>
      <vt:lpstr>Strategies for Healthcare Professionals</vt:lpstr>
      <vt:lpstr> Ask Key Questions That Identify Patients at Risk for Osteoporosis and Fracture</vt:lpstr>
      <vt:lpstr>Look for Signs That Identify Patients at Risk for Osteoporosis and Falling</vt:lpstr>
      <vt:lpstr>Understand that BMD Alone Does Not Explain All Risk  of Fracture</vt:lpstr>
      <vt:lpstr>Utilize Appropriate Tools to Help Assess Fracture Risk</vt:lpstr>
      <vt:lpstr> Keep Top of Mind the Ultimate Goal of Preventing  Subsequent Fractures (a “Fracture Cascade”)</vt:lpstr>
      <vt:lpstr> Communicate That Osteoporosis Is a Chronic, Progressive Disease Requiring Long-Term Management1,2</vt:lpstr>
      <vt:lpstr>Engage Your Patients in an Osteoporosis Management Dialogue</vt:lpstr>
      <vt:lpstr>Keep in Mind the Multiple Factors That Can Reduce Patients’ Adherence to Osteoporosis Treatment</vt:lpstr>
      <vt:lpstr>Physician–Patient Dialogue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Patient Care: Why Patients Are Not Taking Their Osteoporosis Medications</dc:title>
  <dc:creator>Kristensen, Erika</dc:creator>
  <cp:lastModifiedBy>Kristensen, Erika</cp:lastModifiedBy>
  <cp:revision>1</cp:revision>
  <dcterms:created xsi:type="dcterms:W3CDTF">2020-06-03T23:04:24Z</dcterms:created>
  <dcterms:modified xsi:type="dcterms:W3CDTF">2020-06-03T23:04:24Z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0x01010068BBAFFEE319E74AAB44729C7FD44D7C</vt:lpwstr>
  </property>
</Properties>
</file>